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4" roundtripDataSignature="AMtx7mjB6sF4NsQm/epImRDj7Q7QlOQq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2584B4C-BBF8-431D-AAA9-3D7A0D720A09}">
  <a:tblStyle styleId="{B2584B4C-BBF8-431D-AAA9-3D7A0D720A0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customschemas.google.com/relationships/presentationmetadata" Target="metadata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ca47d63918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2ca47d6391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ca47d6391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2ca47d6391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a47d6391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2ca47d6391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ca47d63918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2ca47d63918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ca47d6391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ca47d6391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a47d63918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2ca47d63918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a47d63918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2ca47d63918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ca47d63918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ca47d63918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ca47d63918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2ca47d63918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ca47d63918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2ca47d63918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ca47d63918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2ca47d63918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ca58d4f4d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2ca58d4f4d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ca47d63918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2ca47d63918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ca47d63918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2ca47d63918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ca47d63918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2ca47d63918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ca47d63918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2ca47d63918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ca47d63918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2ca47d63918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ca47d63918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2ca47d63918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a47d63918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2ca47d63918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ca47d63918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2ca47d63918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ca47d63918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2ca47d63918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ca47d63918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g2ca47d63918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ca47d63918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2ca47d63918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ca47d63918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2ca47d63918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ca47d63918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g2ca47d63918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a47d63918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2ca47d63918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ca47d63918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2ca47d63918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ca58d4f4d9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2ca58d4f4d9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ca58d4f4d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2ca58d4f4d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ca47d6391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2ca47d6391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ca47d6391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2ca47d6391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ca47d6391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g2ca47d6391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a58d4f4d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ca58d4f4d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ca47d6391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2ca47d6391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docs.opencv.org/3.4/dd/d1a/group__imgproc__feature.html#ga47849c3be0d0406ad3ca45db65a25d2d" TargetMode="External"/><Relationship Id="rId4" Type="http://schemas.openxmlformats.org/officeDocument/2006/relationships/hyperlink" Target="https://docs.opencv.org/4.x/df/d9d/tutorial_py_colorspaces.html" TargetMode="External"/><Relationship Id="rId5" Type="http://schemas.openxmlformats.org/officeDocument/2006/relationships/hyperlink" Target="https://vitorborbarodrigues.medium.com/m%C3%A9tricas-de-avalia%C3%A7%C3%A3o-acur%C3%A1cia-precis%C3%A3o-recall-quais-as-diferen%C3%A7as-c8f05e0a513c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MahmudulAlam/Complete-Blood-Cell-Count-Datase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0" y="744575"/>
            <a:ext cx="8520600" cy="16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pt-BR"/>
              <a:t>Contagem de Hemácias</a:t>
            </a:r>
            <a:endParaRPr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2152475"/>
            <a:ext cx="8520600" cy="17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pt-BR" sz="2400"/>
              <a:t>Gabriel Silva de Jesus</a:t>
            </a:r>
            <a:endParaRPr sz="2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pt-BR" sz="2400"/>
              <a:t>Gustavo Henrique Aragão Silva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pt-BR" sz="2400"/>
              <a:t>Docente: Dr. Leonardo Nogueira Matos</a:t>
            </a:r>
            <a:endParaRPr sz="2400"/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8313" y="4199625"/>
            <a:ext cx="1775408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4">
            <a:alphaModFix/>
          </a:blip>
          <a:srcRect b="0" l="44882" r="38397" t="0"/>
          <a:stretch/>
        </p:blipFill>
        <p:spPr>
          <a:xfrm>
            <a:off x="5458213" y="4011675"/>
            <a:ext cx="807475" cy="98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ca47d63918_0_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Extração Leucócitos (Isolar Hemácias - HSV)</a:t>
            </a:r>
            <a:endParaRPr b="1" sz="3466"/>
          </a:p>
        </p:txBody>
      </p:sp>
      <p:sp>
        <p:nvSpPr>
          <p:cNvPr id="123" name="Google Shape;123;g2ca47d63918_0_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4" name="Google Shape;124;g2ca47d63918_0_74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/>
              <a:t>Por fim, esta é a função principal que sintetiza a exclusão dos Glóbulos Brancos (Leucócitos):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</p:txBody>
      </p:sp>
      <p:pic>
        <p:nvPicPr>
          <p:cNvPr id="125" name="Google Shape;125;g2ca47d63918_0_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636" y="1925623"/>
            <a:ext cx="7506725" cy="27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ca47d63918_0_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Extração Leucócitos (Isolar Hemácias - HSV)</a:t>
            </a:r>
            <a:endParaRPr b="1" sz="3466"/>
          </a:p>
        </p:txBody>
      </p:sp>
      <p:sp>
        <p:nvSpPr>
          <p:cNvPr id="131" name="Google Shape;131;g2ca47d63918_0_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2" name="Google Shape;132;g2ca47d63918_0_91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/>
              <a:t>Aplicando essa rotina em uma imagem, esse é o resultado obtido: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</p:txBody>
      </p:sp>
      <p:pic>
        <p:nvPicPr>
          <p:cNvPr id="133" name="Google Shape;133;g2ca47d63918_0_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363" y="1700000"/>
            <a:ext cx="7915275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ca47d63918_0_99"/>
          <p:cNvSpPr txBox="1"/>
          <p:nvPr>
            <p:ph type="title"/>
          </p:nvPr>
        </p:nvSpPr>
        <p:spPr>
          <a:xfrm>
            <a:off x="311700" y="445025"/>
            <a:ext cx="8520600" cy="9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44593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Pré-processamento: Conversão para Níveis de Cinza, Equalização Histogrâmica e Filtro Gaussiano</a:t>
            </a:r>
            <a:endParaRPr b="1" sz="3466"/>
          </a:p>
        </p:txBody>
      </p:sp>
      <p:sp>
        <p:nvSpPr>
          <p:cNvPr id="139" name="Google Shape;139;g2ca47d63918_0_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0" name="Google Shape;140;g2ca47d63918_0_99"/>
          <p:cNvSpPr txBox="1"/>
          <p:nvPr>
            <p:ph idx="1" type="body"/>
          </p:nvPr>
        </p:nvSpPr>
        <p:spPr>
          <a:xfrm>
            <a:off x="311700" y="14423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/>
              <a:t>Com a imagem </a:t>
            </a:r>
            <a:r>
              <a:rPr i="1" lang="pt-BR"/>
              <a:t>filtrada</a:t>
            </a:r>
            <a:r>
              <a:rPr lang="pt-BR"/>
              <a:t>, faremos agora o seu pré-processamento: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1. Conversão para </a:t>
            </a:r>
            <a:r>
              <a:rPr b="1" lang="pt-BR"/>
              <a:t>níveis de cinza</a:t>
            </a:r>
            <a:r>
              <a:rPr lang="pt-BR"/>
              <a:t>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2. </a:t>
            </a:r>
            <a:r>
              <a:rPr b="1" lang="pt-BR"/>
              <a:t>Equalização histogrâmica</a:t>
            </a:r>
            <a:r>
              <a:rPr lang="pt-BR"/>
              <a:t>, que serve para melhorar o contraste das células em relação ao seu background, ajudando mais tarde na </a:t>
            </a:r>
            <a:r>
              <a:rPr i="1" lang="pt-BR"/>
              <a:t>binarização da imagem</a:t>
            </a:r>
            <a:r>
              <a:rPr lang="pt-BR"/>
              <a:t>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3. Aplicação do </a:t>
            </a:r>
            <a:r>
              <a:rPr b="1" lang="pt-BR"/>
              <a:t>Filtro Gaussiano</a:t>
            </a:r>
            <a:r>
              <a:rPr lang="pt-BR"/>
              <a:t>, que reduz o </a:t>
            </a:r>
            <a:r>
              <a:rPr i="1" lang="pt-BR"/>
              <a:t>ruído </a:t>
            </a:r>
            <a:r>
              <a:rPr lang="pt-BR"/>
              <a:t>e ajuda a detectar as </a:t>
            </a:r>
            <a:r>
              <a:rPr i="1" lang="pt-BR"/>
              <a:t>bordas </a:t>
            </a:r>
            <a:r>
              <a:rPr lang="pt-BR"/>
              <a:t>das células, auxiliando também no </a:t>
            </a:r>
            <a:r>
              <a:rPr i="1" lang="pt-BR"/>
              <a:t>Threshold (Linearização)</a:t>
            </a:r>
            <a:r>
              <a:rPr lang="pt-BR"/>
              <a:t>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a47d63918_0_108"/>
          <p:cNvSpPr txBox="1"/>
          <p:nvPr>
            <p:ph type="title"/>
          </p:nvPr>
        </p:nvSpPr>
        <p:spPr>
          <a:xfrm>
            <a:off x="311700" y="445025"/>
            <a:ext cx="8520600" cy="9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44593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Pré-processamento: Conversão para Níveis de Cinza, Equalização Histogrâmica e Filtro Gaussiano</a:t>
            </a:r>
            <a:endParaRPr b="1" sz="3466"/>
          </a:p>
        </p:txBody>
      </p:sp>
      <p:sp>
        <p:nvSpPr>
          <p:cNvPr id="146" name="Google Shape;146;g2ca47d63918_0_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7" name="Google Shape;147;g2ca47d63918_0_108"/>
          <p:cNvSpPr txBox="1"/>
          <p:nvPr>
            <p:ph idx="1" type="body"/>
          </p:nvPr>
        </p:nvSpPr>
        <p:spPr>
          <a:xfrm>
            <a:off x="311700" y="14423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Por fim, esta é a função que </a:t>
            </a:r>
            <a:r>
              <a:rPr lang="pt-BR"/>
              <a:t>sintetiza</a:t>
            </a:r>
            <a:r>
              <a:rPr lang="pt-BR"/>
              <a:t> essa etapa de pré-processamento da imagem: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</p:txBody>
      </p:sp>
      <p:pic>
        <p:nvPicPr>
          <p:cNvPr id="148" name="Google Shape;148;g2ca47d63918_0_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988" y="2106599"/>
            <a:ext cx="5886024" cy="284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a47d63918_0_115"/>
          <p:cNvSpPr txBox="1"/>
          <p:nvPr>
            <p:ph type="title"/>
          </p:nvPr>
        </p:nvSpPr>
        <p:spPr>
          <a:xfrm>
            <a:off x="311700" y="445025"/>
            <a:ext cx="85206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Adaptive Threshold (</a:t>
            </a:r>
            <a:r>
              <a:rPr b="1" lang="pt-BR" sz="2450">
                <a:solidFill>
                  <a:schemeClr val="dk2"/>
                </a:solidFill>
              </a:rPr>
              <a:t>Limiarização Adaptativa)</a:t>
            </a:r>
            <a:endParaRPr b="1" sz="2450"/>
          </a:p>
        </p:txBody>
      </p:sp>
      <p:sp>
        <p:nvSpPr>
          <p:cNvPr id="154" name="Google Shape;154;g2ca47d63918_0_1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5" name="Google Shape;155;g2ca47d63918_0_115"/>
          <p:cNvSpPr txBox="1"/>
          <p:nvPr>
            <p:ph idx="1" type="body"/>
          </p:nvPr>
        </p:nvSpPr>
        <p:spPr>
          <a:xfrm>
            <a:off x="311700" y="1024925"/>
            <a:ext cx="8520600" cy="37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Como comentado anteriormente, decidimos adotar uma abordagem de limiarização diferente da abordada em aula a fim de chegar em melhores resultados.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A </a:t>
            </a:r>
            <a:r>
              <a:rPr b="1" lang="pt-BR"/>
              <a:t>Limiarização Adaptativa (Adaptive Threshold)</a:t>
            </a:r>
            <a:r>
              <a:rPr lang="pt-BR"/>
              <a:t> diferente da </a:t>
            </a:r>
            <a:r>
              <a:rPr i="1" lang="pt-BR"/>
              <a:t>Limiarização Simples (Simples Threshold)</a:t>
            </a:r>
            <a:r>
              <a:rPr lang="pt-BR"/>
              <a:t>, a discutida em aula, não utiliza um valor </a:t>
            </a:r>
            <a:r>
              <a:rPr i="1" lang="pt-BR"/>
              <a:t>global </a:t>
            </a:r>
            <a:r>
              <a:rPr lang="pt-BR"/>
              <a:t>como limiar para binarizar a imagem. Mas sim, determina um valor de limiar </a:t>
            </a:r>
            <a:r>
              <a:rPr i="1" lang="pt-BR"/>
              <a:t>local</a:t>
            </a:r>
            <a:r>
              <a:rPr lang="pt-BR"/>
              <a:t> para cada pixel da imagem baseado em uma pequena região ao seu redor.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Aliás, essa abordagem é mais </a:t>
            </a:r>
            <a:r>
              <a:rPr b="1" lang="pt-BR"/>
              <a:t>eficiente </a:t>
            </a:r>
            <a:r>
              <a:rPr lang="pt-BR"/>
              <a:t>para imagens que têm condições de </a:t>
            </a:r>
            <a:r>
              <a:rPr lang="pt-BR"/>
              <a:t>luminosidade </a:t>
            </a:r>
            <a:r>
              <a:rPr lang="pt-BR"/>
              <a:t>diferentes em diferentes áreas.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Em nossos testes, essa técnica trouxe melhores resultados, tendo em vista que as imagens do </a:t>
            </a:r>
            <a:r>
              <a:rPr i="1" lang="pt-BR"/>
              <a:t>dataset</a:t>
            </a:r>
            <a:r>
              <a:rPr lang="pt-BR"/>
              <a:t> possuem uma variação de luminosidade.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ca47d63918_0_123"/>
          <p:cNvSpPr txBox="1"/>
          <p:nvPr>
            <p:ph type="title"/>
          </p:nvPr>
        </p:nvSpPr>
        <p:spPr>
          <a:xfrm>
            <a:off x="311700" y="445025"/>
            <a:ext cx="85206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Adaptive Threshold (</a:t>
            </a:r>
            <a:r>
              <a:rPr b="1" lang="pt-BR" sz="2450">
                <a:solidFill>
                  <a:schemeClr val="dk2"/>
                </a:solidFill>
              </a:rPr>
              <a:t>Limiarização Adaptativa)</a:t>
            </a:r>
            <a:endParaRPr b="1" sz="2450"/>
          </a:p>
        </p:txBody>
      </p:sp>
      <p:sp>
        <p:nvSpPr>
          <p:cNvPr id="161" name="Google Shape;161;g2ca47d63918_0_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2" name="Google Shape;162;g2ca47d63918_0_123"/>
          <p:cNvSpPr txBox="1"/>
          <p:nvPr>
            <p:ph idx="1" type="body"/>
          </p:nvPr>
        </p:nvSpPr>
        <p:spPr>
          <a:xfrm>
            <a:off x="311700" y="1024925"/>
            <a:ext cx="8520600" cy="37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Agora, falta definir qual abordagem usaremos para determinar o limiar local de um pixel. Comumente, calcula-se os limiares a partir da </a:t>
            </a:r>
            <a:r>
              <a:rPr b="1" lang="pt-BR"/>
              <a:t>média </a:t>
            </a:r>
            <a:r>
              <a:rPr lang="pt-BR"/>
              <a:t>da vizinhança ou do </a:t>
            </a:r>
            <a:r>
              <a:rPr b="1" lang="pt-BR"/>
              <a:t>desvio padrão</a:t>
            </a:r>
            <a:r>
              <a:rPr lang="pt-BR"/>
              <a:t> dos valores de intensidade em regiões específicas da imagem.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No nosso projeto, testamos exaustivamente tanto a média quanto o desvio padrão e com base nos testes, optamos pela média pois foi ela que nos deu o melhor resultado.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Além desse parâmetro inicial, é necessário definir outros parâmetros: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 </a:t>
            </a:r>
            <a:endParaRPr/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pt-BR"/>
              <a:t>block_size</a:t>
            </a:r>
            <a:r>
              <a:rPr lang="pt-BR"/>
              <a:t>: tamanho da vizinhança do pixel.</a:t>
            </a:r>
            <a:endParaRPr/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pt-BR"/>
              <a:t>C</a:t>
            </a:r>
            <a:r>
              <a:rPr lang="pt-BR"/>
              <a:t>: constante que é subtraída do resultado do cálculo do limiar.</a:t>
            </a:r>
            <a:endParaRPr/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i="1" lang="pt-BR"/>
              <a:t>max_level</a:t>
            </a:r>
            <a:r>
              <a:rPr lang="pt-BR"/>
              <a:t>: valor que é adotado quando a condição é verdadeira.</a:t>
            </a:r>
            <a:endParaRPr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ca47d63918_0_134"/>
          <p:cNvSpPr txBox="1"/>
          <p:nvPr>
            <p:ph type="title"/>
          </p:nvPr>
        </p:nvSpPr>
        <p:spPr>
          <a:xfrm>
            <a:off x="311700" y="445025"/>
            <a:ext cx="85206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Adaptive Threshold (</a:t>
            </a:r>
            <a:r>
              <a:rPr b="1" lang="pt-BR" sz="2450">
                <a:solidFill>
                  <a:schemeClr val="dk2"/>
                </a:solidFill>
              </a:rPr>
              <a:t>Limiarização Adaptativa)</a:t>
            </a:r>
            <a:endParaRPr b="1" sz="2450"/>
          </a:p>
        </p:txBody>
      </p:sp>
      <p:sp>
        <p:nvSpPr>
          <p:cNvPr id="168" name="Google Shape;168;g2ca47d63918_0_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9" name="Google Shape;169;g2ca47d63918_0_134"/>
          <p:cNvSpPr txBox="1"/>
          <p:nvPr>
            <p:ph idx="1" type="body"/>
          </p:nvPr>
        </p:nvSpPr>
        <p:spPr>
          <a:xfrm>
            <a:off x="311700" y="1024925"/>
            <a:ext cx="8520600" cy="6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Considerando um exemplo trivial de apenas uma iteração de Adaptive Threshold usando a média para uma matriz aleatória 5x5 para </a:t>
            </a:r>
            <a:r>
              <a:rPr i="1" lang="pt-BR" sz="1700"/>
              <a:t>vizinhança </a:t>
            </a:r>
            <a:r>
              <a:rPr lang="pt-BR" sz="1700"/>
              <a:t>de 3 pixels e C = 7.</a:t>
            </a:r>
            <a:endParaRPr sz="17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g2ca47d63918_0_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050" y="1666925"/>
            <a:ext cx="7519901" cy="205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2ca47d63918_0_134"/>
          <p:cNvSpPr txBox="1"/>
          <p:nvPr/>
        </p:nvSpPr>
        <p:spPr>
          <a:xfrm>
            <a:off x="414125" y="3799650"/>
            <a:ext cx="83655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2"/>
                </a:solidFill>
              </a:rPr>
              <a:t>Para o pixel central, temos como média o valor de 161, que subtraído por 7 resulta em 154.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2"/>
                </a:solidFill>
              </a:rPr>
              <a:t>O valor do pixel (216) &lt; Limiar (154), ou seja, o pixel é levado para 0.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ca47d63918_0_142"/>
          <p:cNvSpPr txBox="1"/>
          <p:nvPr>
            <p:ph type="title"/>
          </p:nvPr>
        </p:nvSpPr>
        <p:spPr>
          <a:xfrm>
            <a:off x="311700" y="445025"/>
            <a:ext cx="85206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Adaptive Threshold (</a:t>
            </a:r>
            <a:r>
              <a:rPr b="1" lang="pt-BR" sz="2450">
                <a:solidFill>
                  <a:schemeClr val="dk2"/>
                </a:solidFill>
              </a:rPr>
              <a:t>Limiarização Adaptativa)</a:t>
            </a:r>
            <a:endParaRPr b="1" sz="2450"/>
          </a:p>
        </p:txBody>
      </p:sp>
      <p:sp>
        <p:nvSpPr>
          <p:cNvPr id="177" name="Google Shape;177;g2ca47d63918_0_1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8" name="Google Shape;178;g2ca47d63918_0_142"/>
          <p:cNvSpPr txBox="1"/>
          <p:nvPr>
            <p:ph idx="1" type="body"/>
          </p:nvPr>
        </p:nvSpPr>
        <p:spPr>
          <a:xfrm>
            <a:off x="311700" y="1024925"/>
            <a:ext cx="8520600" cy="3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 isso, foi feita uma implementação própria desse algoritmo.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g2ca47d63918_0_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438" y="1457800"/>
            <a:ext cx="7777126" cy="340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ca47d63918_0_152"/>
          <p:cNvSpPr txBox="1"/>
          <p:nvPr>
            <p:ph type="title"/>
          </p:nvPr>
        </p:nvSpPr>
        <p:spPr>
          <a:xfrm>
            <a:off x="311700" y="445025"/>
            <a:ext cx="85206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Adaptive Threshold (</a:t>
            </a:r>
            <a:r>
              <a:rPr b="1" lang="pt-BR" sz="2450">
                <a:solidFill>
                  <a:schemeClr val="dk2"/>
                </a:solidFill>
              </a:rPr>
              <a:t>Limiarização Adaptativa)</a:t>
            </a:r>
            <a:endParaRPr b="1" sz="2450"/>
          </a:p>
        </p:txBody>
      </p:sp>
      <p:sp>
        <p:nvSpPr>
          <p:cNvPr id="185" name="Google Shape;185;g2ca47d63918_0_1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6" name="Google Shape;186;g2ca47d63918_0_152"/>
          <p:cNvSpPr txBox="1"/>
          <p:nvPr>
            <p:ph idx="1" type="body"/>
          </p:nvPr>
        </p:nvSpPr>
        <p:spPr>
          <a:xfrm>
            <a:off x="311700" y="1024925"/>
            <a:ext cx="8520600" cy="3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fim de sintetizar esse processo de binarização da imagem, foi feita esta função: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g2ca47d63918_0_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313" y="1585400"/>
            <a:ext cx="6429375" cy="318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ca47d63918_0_160"/>
          <p:cNvSpPr txBox="1"/>
          <p:nvPr>
            <p:ph type="title"/>
          </p:nvPr>
        </p:nvSpPr>
        <p:spPr>
          <a:xfrm>
            <a:off x="311700" y="212975"/>
            <a:ext cx="85206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Um teste de todos os passos apresentados até agora…</a:t>
            </a:r>
            <a:endParaRPr b="1" sz="2450"/>
          </a:p>
        </p:txBody>
      </p:sp>
      <p:sp>
        <p:nvSpPr>
          <p:cNvPr id="193" name="Google Shape;193;g2ca47d63918_0_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94" name="Google Shape;194;g2ca47d63918_0_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250" y="792875"/>
            <a:ext cx="6279350" cy="369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/>
              <a:t>Agenda</a:t>
            </a:r>
            <a:endParaRPr/>
          </a:p>
        </p:txBody>
      </p:sp>
      <p:sp>
        <p:nvSpPr>
          <p:cNvPr id="63" name="Google Shape;63;p2"/>
          <p:cNvSpPr txBox="1"/>
          <p:nvPr>
            <p:ph idx="1" type="body"/>
          </p:nvPr>
        </p:nvSpPr>
        <p:spPr>
          <a:xfrm>
            <a:off x="311700" y="1152475"/>
            <a:ext cx="8260800" cy="3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571"/>
              <a:buNone/>
            </a:pPr>
            <a:r>
              <a:rPr lang="pt-BR" sz="1400"/>
              <a:t>Problemática e Objetivos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571"/>
              <a:buNone/>
            </a:pPr>
            <a:r>
              <a:rPr lang="pt-BR" sz="1400"/>
              <a:t>Metodologia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571"/>
              <a:buNone/>
            </a:pPr>
            <a:r>
              <a:rPr lang="pt-BR" sz="1400"/>
              <a:t>Desenvolvimento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400"/>
              <a:t>Extração Leucócitos (Isolar Hemácias - HSV)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571"/>
              <a:buNone/>
            </a:pPr>
            <a:r>
              <a:rPr lang="pt-BR" sz="1400"/>
              <a:t>Pré-processamento: Conversão para Níveis de Cinza, Equalização Histogrâmica e Filtro Gaussiano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571"/>
              <a:buNone/>
            </a:pPr>
            <a:r>
              <a:rPr lang="pt-BR" sz="1400"/>
              <a:t>Adaptive Threshold 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571"/>
              <a:buFont typeface="Arial"/>
              <a:buNone/>
            </a:pPr>
            <a:r>
              <a:rPr lang="pt-BR" sz="1400"/>
              <a:t>Metodologia da detecção de círculos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/>
              <a:t>Análise de Dados e Conclusão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571"/>
              <a:buNone/>
            </a:pPr>
            <a:r>
              <a:rPr lang="pt-BR" sz="1400"/>
              <a:t>Referências</a:t>
            </a:r>
            <a:endParaRPr/>
          </a:p>
        </p:txBody>
      </p:sp>
      <p:sp>
        <p:nvSpPr>
          <p:cNvPr id="64" name="Google Shape;6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ca47d63918_0_212"/>
          <p:cNvSpPr txBox="1"/>
          <p:nvPr>
            <p:ph type="title"/>
          </p:nvPr>
        </p:nvSpPr>
        <p:spPr>
          <a:xfrm>
            <a:off x="311700" y="279425"/>
            <a:ext cx="86646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dk2"/>
                </a:solidFill>
              </a:rPr>
              <a:t>Metodologia da detecção de círculos (Imagens Selecionadas)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200" name="Google Shape;200;g2ca47d63918_0_2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1" name="Google Shape;201;g2ca47d63918_0_212"/>
          <p:cNvSpPr txBox="1"/>
          <p:nvPr>
            <p:ph idx="1" type="body"/>
          </p:nvPr>
        </p:nvSpPr>
        <p:spPr>
          <a:xfrm>
            <a:off x="311700" y="869725"/>
            <a:ext cx="85206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Foram selecionadas seis imagens que tivessem diferentes disposição de elementos e aparentavam cores diferentes umas das outras.</a:t>
            </a:r>
            <a:endParaRPr sz="1600"/>
          </a:p>
        </p:txBody>
      </p:sp>
      <p:pic>
        <p:nvPicPr>
          <p:cNvPr id="202" name="Google Shape;202;g2ca47d63918_0_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212" y="1573725"/>
            <a:ext cx="5601576" cy="329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ca58d4f4d9_0_38"/>
          <p:cNvSpPr txBox="1"/>
          <p:nvPr>
            <p:ph type="title"/>
          </p:nvPr>
        </p:nvSpPr>
        <p:spPr>
          <a:xfrm>
            <a:off x="311700" y="279425"/>
            <a:ext cx="86646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dk2"/>
                </a:solidFill>
              </a:rPr>
              <a:t>Metodologia da detecção de círculos (Critérios da detecção)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208" name="Google Shape;208;g2ca58d4f4d9_0_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9" name="Google Shape;209;g2ca58d4f4d9_0_38"/>
          <p:cNvSpPr txBox="1"/>
          <p:nvPr>
            <p:ph idx="1" type="body"/>
          </p:nvPr>
        </p:nvSpPr>
        <p:spPr>
          <a:xfrm>
            <a:off x="311700" y="869725"/>
            <a:ext cx="85206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Após isso foram feitos </a:t>
            </a:r>
            <a:r>
              <a:rPr lang="pt-BR"/>
              <a:t>incansáveis</a:t>
            </a:r>
            <a:r>
              <a:rPr lang="pt-BR"/>
              <a:t> ajustes manuais para obter o </a:t>
            </a:r>
            <a:r>
              <a:rPr lang="pt-BR"/>
              <a:t>melhor</a:t>
            </a:r>
            <a:r>
              <a:rPr lang="pt-BR"/>
              <a:t> resultado entre todas as imagens e </a:t>
            </a:r>
            <a:r>
              <a:rPr lang="pt-BR"/>
              <a:t>estabelecemos</a:t>
            </a:r>
            <a:r>
              <a:rPr lang="pt-BR"/>
              <a:t> algumas condições para isso: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1. Ter a maior quantidade de verdadeiro positivos possíveis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2. Ter entre 0 e 4 falsos positivos (FP)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3. Ter mais de 55% do Verdadeiros positivos (VP)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4. Ter menos de 45% de falsos negativos (FN)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ca47d63918_0_174"/>
          <p:cNvSpPr txBox="1"/>
          <p:nvPr>
            <p:ph type="title"/>
          </p:nvPr>
        </p:nvSpPr>
        <p:spPr>
          <a:xfrm>
            <a:off x="311700" y="445025"/>
            <a:ext cx="8520600" cy="5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Metodologia</a:t>
            </a:r>
            <a:r>
              <a:rPr b="1" lang="pt-BR" sz="2466">
                <a:solidFill>
                  <a:schemeClr val="dk2"/>
                </a:solidFill>
              </a:rPr>
              <a:t> da detecção de </a:t>
            </a:r>
            <a:r>
              <a:rPr b="1" lang="pt-BR" sz="2466">
                <a:solidFill>
                  <a:schemeClr val="dk2"/>
                </a:solidFill>
              </a:rPr>
              <a:t>círculos</a:t>
            </a:r>
            <a:r>
              <a:rPr b="1" lang="pt-BR" sz="2466">
                <a:solidFill>
                  <a:schemeClr val="dk2"/>
                </a:solidFill>
              </a:rPr>
              <a:t>.</a:t>
            </a:r>
            <a:endParaRPr b="1" sz="2450"/>
          </a:p>
        </p:txBody>
      </p:sp>
      <p:sp>
        <p:nvSpPr>
          <p:cNvPr id="215" name="Google Shape;215;g2ca47d63918_0_1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6" name="Google Shape;216;g2ca47d63918_0_174"/>
          <p:cNvSpPr txBox="1"/>
          <p:nvPr>
            <p:ph idx="1" type="body"/>
          </p:nvPr>
        </p:nvSpPr>
        <p:spPr>
          <a:xfrm>
            <a:off x="311700" y="1857325"/>
            <a:ext cx="4016100" cy="24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função ao lado aplica a Transformada Circular de Hough na imagem binarizada.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Transformada gera uma grade de acumuladores que é usada para contar e desenhar os círculos </a:t>
            </a:r>
            <a:r>
              <a:rPr lang="pt-BR"/>
              <a:t>correspondentes</a:t>
            </a:r>
            <a:r>
              <a:rPr lang="pt-BR"/>
              <a:t> às hemácias na imagem.</a:t>
            </a:r>
            <a:endParaRPr/>
          </a:p>
        </p:txBody>
      </p:sp>
      <p:pic>
        <p:nvPicPr>
          <p:cNvPr id="217" name="Google Shape;217;g2ca47d63918_0_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025" y="1821500"/>
            <a:ext cx="4529675" cy="252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ca47d63918_0_189"/>
          <p:cNvSpPr txBox="1"/>
          <p:nvPr>
            <p:ph type="title"/>
          </p:nvPr>
        </p:nvSpPr>
        <p:spPr>
          <a:xfrm>
            <a:off x="311700" y="279425"/>
            <a:ext cx="8664600" cy="7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66">
                <a:solidFill>
                  <a:schemeClr val="dk2"/>
                </a:solidFill>
              </a:rPr>
              <a:t>Metodologia da detecção de círculos (Seleção de Parâmetros)</a:t>
            </a:r>
            <a:endParaRPr b="1" sz="205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50">
              <a:solidFill>
                <a:schemeClr val="dk2"/>
              </a:solidFill>
            </a:endParaRPr>
          </a:p>
        </p:txBody>
      </p:sp>
      <p:sp>
        <p:nvSpPr>
          <p:cNvPr id="223" name="Google Shape;223;g2ca47d63918_0_1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4" name="Google Shape;224;g2ca47d63918_0_189"/>
          <p:cNvSpPr txBox="1"/>
          <p:nvPr>
            <p:ph idx="1" type="body"/>
          </p:nvPr>
        </p:nvSpPr>
        <p:spPr>
          <a:xfrm>
            <a:off x="311700" y="1439100"/>
            <a:ext cx="8520600" cy="32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 sz="1600"/>
              <a:t>Com base em vários testes manuais aplicamos a função </a:t>
            </a:r>
            <a:r>
              <a:rPr b="1" i="1" lang="pt-BR" sz="1600"/>
              <a:t>HoughCircles</a:t>
            </a:r>
            <a:r>
              <a:rPr lang="pt-BR" sz="1600"/>
              <a:t> com alguns parâmetros específicos que geraram resultados satisfatórios. </a:t>
            </a:r>
            <a:endParaRPr sz="16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 sz="1600"/>
              <a:t>A seguir uma breve explicação sobre os parâmetros da função:</a:t>
            </a:r>
            <a:endParaRPr sz="16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pt-BR" sz="1600"/>
              <a:t> </a:t>
            </a:r>
            <a:r>
              <a:rPr lang="pt-BR" sz="1500"/>
              <a:t>O </a:t>
            </a:r>
            <a:r>
              <a:rPr b="1" lang="pt-BR" sz="1500"/>
              <a:t>primeiro parâmetro</a:t>
            </a:r>
            <a:r>
              <a:rPr lang="pt-BR" sz="1500"/>
              <a:t> é a imagem binarizada.</a:t>
            </a:r>
            <a:endParaRPr sz="1500"/>
          </a:p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 O </a:t>
            </a:r>
            <a:r>
              <a:rPr b="1" lang="pt-BR" sz="1500"/>
              <a:t>segundo parâmetro </a:t>
            </a:r>
            <a:r>
              <a:rPr lang="pt-BR" sz="1500"/>
              <a:t>indica que é usada a técnica do gradiente para detectar </a:t>
            </a:r>
            <a:r>
              <a:rPr b="1" lang="pt-BR" sz="1500"/>
              <a:t>bordas </a:t>
            </a:r>
            <a:r>
              <a:rPr lang="pt-BR" sz="1500"/>
              <a:t>na imagem. Ela explora as mudanças bruscas de intensidade </a:t>
            </a:r>
            <a:r>
              <a:rPr lang="pt-BR" sz="1500"/>
              <a:t>dos</a:t>
            </a:r>
            <a:r>
              <a:rPr lang="pt-BR" sz="1500"/>
              <a:t> pixels da imagem que frequentemente correspondem às bordas de objetos na </a:t>
            </a:r>
            <a:r>
              <a:rPr lang="pt-BR" sz="1500"/>
              <a:t>região</a:t>
            </a:r>
            <a:r>
              <a:rPr lang="pt-BR" sz="1500"/>
              <a:t>. </a:t>
            </a:r>
            <a:endParaRPr sz="1500"/>
          </a:p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 O </a:t>
            </a:r>
            <a:r>
              <a:rPr b="1" lang="pt-BR" sz="1500"/>
              <a:t>terceiro parâmetro </a:t>
            </a:r>
            <a:r>
              <a:rPr lang="pt-BR" sz="1500"/>
              <a:t>com 1 indica que a </a:t>
            </a:r>
            <a:r>
              <a:rPr b="1" lang="pt-BR" sz="1500"/>
              <a:t>resolução </a:t>
            </a:r>
            <a:r>
              <a:rPr lang="pt-BR" sz="1500"/>
              <a:t>da imagem de entrada é </a:t>
            </a:r>
            <a:r>
              <a:rPr b="1" lang="pt-BR" sz="1500"/>
              <a:t>mantida </a:t>
            </a:r>
            <a:r>
              <a:rPr lang="pt-BR" sz="1500"/>
              <a:t>na aplicação da transformada de Hough.</a:t>
            </a:r>
            <a:endParaRPr sz="1500"/>
          </a:p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 </a:t>
            </a:r>
            <a:r>
              <a:rPr lang="pt-BR" sz="1500"/>
              <a:t>O </a:t>
            </a:r>
            <a:r>
              <a:rPr b="1" lang="pt-BR" sz="1500"/>
              <a:t>quarto parâmetro </a:t>
            </a:r>
            <a:r>
              <a:rPr lang="pt-BR" sz="1500"/>
              <a:t>é a distância mínima entre os centros dos círculos detectados. Se a distância entre os centros for menor que esse valor, apenas o de maior confiança (que teve mais match com elementos) que será adicionado. Durante alguns testes no intervalo de 50 a 70, vimos que o melhor valor para o nosso caso está entre 65 e 70, optamos por deixar em 68.</a:t>
            </a:r>
            <a:endParaRPr sz="1500"/>
          </a:p>
        </p:txBody>
      </p:sp>
      <p:pic>
        <p:nvPicPr>
          <p:cNvPr id="225" name="Google Shape;225;g2ca47d63918_0_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613" y="942100"/>
            <a:ext cx="4610768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ca47d63918_0_201"/>
          <p:cNvSpPr txBox="1"/>
          <p:nvPr>
            <p:ph type="title"/>
          </p:nvPr>
        </p:nvSpPr>
        <p:spPr>
          <a:xfrm>
            <a:off x="311700" y="279425"/>
            <a:ext cx="8664600" cy="7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dk2"/>
                </a:solidFill>
              </a:rPr>
              <a:t>Metodologia da detecção de círculos (Seleção de Parâmetros)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66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66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50">
              <a:solidFill>
                <a:schemeClr val="dk2"/>
              </a:solidFill>
            </a:endParaRPr>
          </a:p>
        </p:txBody>
      </p:sp>
      <p:sp>
        <p:nvSpPr>
          <p:cNvPr id="231" name="Google Shape;231;g2ca47d63918_0_2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32" name="Google Shape;232;g2ca47d63918_0_201"/>
          <p:cNvSpPr txBox="1"/>
          <p:nvPr>
            <p:ph idx="1" type="body"/>
          </p:nvPr>
        </p:nvSpPr>
        <p:spPr>
          <a:xfrm>
            <a:off x="311700" y="1394800"/>
            <a:ext cx="8520600" cy="3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 O </a:t>
            </a:r>
            <a:r>
              <a:rPr b="1" lang="pt-BR" sz="1500"/>
              <a:t>quinto parâmetro </a:t>
            </a:r>
            <a:r>
              <a:rPr lang="pt-BR" sz="1500"/>
              <a:t>(</a:t>
            </a:r>
            <a:r>
              <a:rPr i="1" lang="pt-BR" sz="1500"/>
              <a:t>param1 = 50</a:t>
            </a:r>
            <a:r>
              <a:rPr lang="pt-BR" sz="1500"/>
              <a:t>) é usado para definir a </a:t>
            </a:r>
            <a:r>
              <a:rPr b="1" lang="pt-BR" sz="1500"/>
              <a:t>sensibilidade do detecto</a:t>
            </a:r>
            <a:r>
              <a:rPr lang="pt-BR" sz="1500"/>
              <a:t>r de bordas interno do </a:t>
            </a:r>
            <a:r>
              <a:rPr i="1" lang="pt-BR" sz="1500"/>
              <a:t>HOUGH_GRADIENT</a:t>
            </a:r>
            <a:r>
              <a:rPr lang="pt-BR" sz="1500"/>
              <a:t>. Valores menores de param1 resultarão em mais círculos sendo detectados (possivelmente com mais </a:t>
            </a:r>
            <a:r>
              <a:rPr i="1" lang="pt-BR" sz="1500"/>
              <a:t>falsos positivos</a:t>
            </a:r>
            <a:r>
              <a:rPr lang="pt-BR" sz="1500"/>
              <a:t>). Durante alguns testes no intervalo de 20 a 70, 33 foi um bom </a:t>
            </a:r>
            <a:r>
              <a:rPr lang="pt-BR" sz="1500"/>
              <a:t>número</a:t>
            </a:r>
            <a:r>
              <a:rPr lang="pt-BR" sz="1500"/>
              <a:t> para nós.</a:t>
            </a:r>
            <a:endParaRPr sz="1500"/>
          </a:p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 O </a:t>
            </a:r>
            <a:r>
              <a:rPr b="1" lang="pt-BR" sz="1500"/>
              <a:t>sexto parâmetro </a:t>
            </a:r>
            <a:r>
              <a:rPr lang="pt-BR" sz="1500"/>
              <a:t>(</a:t>
            </a:r>
            <a:r>
              <a:rPr i="1" lang="pt-BR" sz="1500"/>
              <a:t>param2 = 11</a:t>
            </a:r>
            <a:r>
              <a:rPr lang="pt-BR" sz="1500"/>
              <a:t>) é usado para definir o </a:t>
            </a:r>
            <a:r>
              <a:rPr b="1" lang="pt-BR" sz="1500"/>
              <a:t>limite mínimo para a detecção de bordas</a:t>
            </a:r>
            <a:r>
              <a:rPr lang="pt-BR" sz="1500"/>
              <a:t>. Valores menores de param2 resultarão em mais círculos sendo detectados, mas também em mais falsos positivos. Geralmente o param2 é igual a param1 dividido por 3, e esse foi o parâmetro usado. Testamos ele de 5 a 33 e esse foi o melhor valor.</a:t>
            </a:r>
            <a:endParaRPr sz="1500"/>
          </a:p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 </a:t>
            </a:r>
            <a:r>
              <a:rPr lang="pt-BR" sz="1500"/>
              <a:t>O </a:t>
            </a:r>
            <a:r>
              <a:rPr b="1" lang="pt-BR" sz="1500"/>
              <a:t>sétimo parâmetro </a:t>
            </a:r>
            <a:r>
              <a:rPr lang="pt-BR" sz="1500"/>
              <a:t>é </a:t>
            </a:r>
            <a:r>
              <a:rPr i="1" lang="pt-BR" sz="1500"/>
              <a:t>minRadius = 30.</a:t>
            </a:r>
            <a:r>
              <a:rPr lang="pt-BR" sz="1500"/>
              <a:t> Esse é o raio mínimo do círculo a ser detectado, ou seja, qualquer círculo com um raio menor do que este valor não será detectado. Testamos minRadius de 20 a 40, e 30 foi o melhor equilíbrio entre identificar poucos falsos positivos, falsos negativos e uma quantidade alta de Verdadeiros positivos.</a:t>
            </a:r>
            <a:endParaRPr sz="1500"/>
          </a:p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 O </a:t>
            </a:r>
            <a:r>
              <a:rPr b="1" lang="pt-BR" sz="1500"/>
              <a:t>oitavo parâmetro </a:t>
            </a:r>
            <a:r>
              <a:rPr lang="pt-BR" sz="1500"/>
              <a:t>é </a:t>
            </a:r>
            <a:r>
              <a:rPr i="1" lang="pt-BR" sz="1500"/>
              <a:t>maxRadius = 58</a:t>
            </a:r>
            <a:r>
              <a:rPr lang="pt-BR" sz="1500"/>
              <a:t> que quer dizer que qualquer círculo com um raio maior do que este valor não será detectado. Durante diversos testes com valores entre 45 e 70, encontramos o valor 58 como o mais satisfatório para os nossos objetivos.</a:t>
            </a:r>
            <a:endParaRPr sz="1500"/>
          </a:p>
        </p:txBody>
      </p:sp>
      <p:pic>
        <p:nvPicPr>
          <p:cNvPr id="233" name="Google Shape;233;g2ca47d63918_0_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613" y="942100"/>
            <a:ext cx="4610768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ca47d63918_0_222"/>
          <p:cNvSpPr txBox="1"/>
          <p:nvPr>
            <p:ph type="title"/>
          </p:nvPr>
        </p:nvSpPr>
        <p:spPr>
          <a:xfrm>
            <a:off x="311700" y="147925"/>
            <a:ext cx="86646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dk2"/>
                </a:solidFill>
              </a:rPr>
              <a:t>Metodologia da detecção de círculos (Aplicação)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239" name="Google Shape;239;g2ca47d63918_0_2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40" name="Google Shape;240;g2ca47d63918_0_222"/>
          <p:cNvSpPr txBox="1"/>
          <p:nvPr>
            <p:ph idx="1" type="body"/>
          </p:nvPr>
        </p:nvSpPr>
        <p:spPr>
          <a:xfrm>
            <a:off x="311700" y="544475"/>
            <a:ext cx="85206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BloodImage_00339.jpg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241" name="Google Shape;241;g2ca47d63918_0_2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453" y="826850"/>
            <a:ext cx="5181086" cy="418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ca47d63918_0_230"/>
          <p:cNvSpPr txBox="1"/>
          <p:nvPr>
            <p:ph type="title"/>
          </p:nvPr>
        </p:nvSpPr>
        <p:spPr>
          <a:xfrm>
            <a:off x="311700" y="147925"/>
            <a:ext cx="86646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dk2"/>
                </a:solidFill>
              </a:rPr>
              <a:t>Metodologia da detecção de círculos (Aplicação)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247" name="Google Shape;247;g2ca47d63918_0_2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48" name="Google Shape;248;g2ca47d63918_0_230"/>
          <p:cNvSpPr txBox="1"/>
          <p:nvPr>
            <p:ph idx="1" type="body"/>
          </p:nvPr>
        </p:nvSpPr>
        <p:spPr>
          <a:xfrm>
            <a:off x="311700" y="544475"/>
            <a:ext cx="85206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BloodImage_00364.jpg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249" name="Google Shape;249;g2ca47d63918_0_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452" y="825378"/>
            <a:ext cx="5181100" cy="4183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ca47d63918_0_238"/>
          <p:cNvSpPr txBox="1"/>
          <p:nvPr>
            <p:ph type="title"/>
          </p:nvPr>
        </p:nvSpPr>
        <p:spPr>
          <a:xfrm>
            <a:off x="311700" y="147925"/>
            <a:ext cx="86646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dk2"/>
                </a:solidFill>
              </a:rPr>
              <a:t>Metodologia da detecção de círculos (Aplicação)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255" name="Google Shape;255;g2ca47d63918_0_2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56" name="Google Shape;256;g2ca47d63918_0_238"/>
          <p:cNvSpPr txBox="1"/>
          <p:nvPr>
            <p:ph idx="1" type="body"/>
          </p:nvPr>
        </p:nvSpPr>
        <p:spPr>
          <a:xfrm>
            <a:off x="311700" y="544475"/>
            <a:ext cx="85206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BloodImage_00343.jpg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257" name="Google Shape;257;g2ca47d63918_0_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1787" y="825375"/>
            <a:ext cx="5240434" cy="423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ca47d63918_0_246"/>
          <p:cNvSpPr txBox="1"/>
          <p:nvPr>
            <p:ph type="title"/>
          </p:nvPr>
        </p:nvSpPr>
        <p:spPr>
          <a:xfrm>
            <a:off x="311700" y="147925"/>
            <a:ext cx="86646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dk2"/>
                </a:solidFill>
              </a:rPr>
              <a:t>Metodologia da detecção de círculos (Aplicação)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263" name="Google Shape;263;g2ca47d63918_0_2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64" name="Google Shape;264;g2ca47d63918_0_246"/>
          <p:cNvSpPr txBox="1"/>
          <p:nvPr>
            <p:ph idx="1" type="body"/>
          </p:nvPr>
        </p:nvSpPr>
        <p:spPr>
          <a:xfrm>
            <a:off x="311700" y="544475"/>
            <a:ext cx="85206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BloodImage_00396.jpg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265" name="Google Shape;265;g2ca47d63918_0_2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100" y="821050"/>
            <a:ext cx="5245808" cy="423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ca47d63918_0_254"/>
          <p:cNvSpPr txBox="1"/>
          <p:nvPr>
            <p:ph type="title"/>
          </p:nvPr>
        </p:nvSpPr>
        <p:spPr>
          <a:xfrm>
            <a:off x="311700" y="147925"/>
            <a:ext cx="86646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dk2"/>
                </a:solidFill>
              </a:rPr>
              <a:t>Metodologia da detecção de círculos (Aplicação)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271" name="Google Shape;271;g2ca47d63918_0_2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72" name="Google Shape;272;g2ca47d63918_0_254"/>
          <p:cNvSpPr txBox="1"/>
          <p:nvPr>
            <p:ph idx="1" type="body"/>
          </p:nvPr>
        </p:nvSpPr>
        <p:spPr>
          <a:xfrm>
            <a:off x="311700" y="544475"/>
            <a:ext cx="85206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BloodImage_00351.jpg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273" name="Google Shape;273;g2ca47d63918_0_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100" y="821050"/>
            <a:ext cx="5245808" cy="423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00">
                <a:solidFill>
                  <a:schemeClr val="dk2"/>
                </a:solidFill>
              </a:rPr>
              <a:t>Problemática e Objetivos</a:t>
            </a:r>
            <a:endParaRPr b="1" sz="2400"/>
          </a:p>
        </p:txBody>
      </p:sp>
      <p:sp>
        <p:nvSpPr>
          <p:cNvPr id="70" name="Google Shape;70;p4"/>
          <p:cNvSpPr txBox="1"/>
          <p:nvPr>
            <p:ph idx="1" type="body"/>
          </p:nvPr>
        </p:nvSpPr>
        <p:spPr>
          <a:xfrm>
            <a:off x="311700" y="1995525"/>
            <a:ext cx="4499100" cy="16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pt-BR" sz="1600"/>
              <a:t>O projeto tem como objetivo central desenvolver a </a:t>
            </a:r>
            <a:r>
              <a:rPr b="1" lang="pt-BR" sz="1600"/>
              <a:t>segmentação </a:t>
            </a:r>
            <a:r>
              <a:rPr lang="pt-BR" sz="1600"/>
              <a:t>de imagens de hemogramas de um dataset a fim de efetuar a </a:t>
            </a:r>
            <a:r>
              <a:rPr b="1" lang="pt-BR" sz="1600"/>
              <a:t>contagem de hemácias</a:t>
            </a:r>
            <a:r>
              <a:rPr lang="pt-BR" sz="1600"/>
              <a:t> presentes nelas.</a:t>
            </a:r>
            <a:endParaRPr sz="1600"/>
          </a:p>
          <a:p>
            <a:pPr indent="0" lvl="0" marL="457200" rtl="0" algn="just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71" name="Google Shape;7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2" name="Google Shape;7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6542" y="1484075"/>
            <a:ext cx="3617034" cy="27127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4"/>
          <p:cNvSpPr txBox="1"/>
          <p:nvPr/>
        </p:nvSpPr>
        <p:spPr>
          <a:xfrm>
            <a:off x="5237850" y="4196850"/>
            <a:ext cx="31944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chemeClr val="dk2"/>
                </a:solidFill>
              </a:rPr>
              <a:t>Uma das imagens usadas: BloodImage_00408.jpg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ca47d63918_0_262"/>
          <p:cNvSpPr txBox="1"/>
          <p:nvPr>
            <p:ph type="title"/>
          </p:nvPr>
        </p:nvSpPr>
        <p:spPr>
          <a:xfrm>
            <a:off x="311700" y="147925"/>
            <a:ext cx="86646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dk2"/>
                </a:solidFill>
              </a:rPr>
              <a:t>Metodologia da detecção de círculos (Aplicação)</a:t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2"/>
              </a:solidFill>
            </a:endParaRPr>
          </a:p>
        </p:txBody>
      </p:sp>
      <p:sp>
        <p:nvSpPr>
          <p:cNvPr id="279" name="Google Shape;279;g2ca47d63918_0_2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80" name="Google Shape;280;g2ca47d63918_0_262"/>
          <p:cNvSpPr txBox="1"/>
          <p:nvPr>
            <p:ph idx="1" type="body"/>
          </p:nvPr>
        </p:nvSpPr>
        <p:spPr>
          <a:xfrm>
            <a:off x="311700" y="544475"/>
            <a:ext cx="85206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BloodImage_00408.jpg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281" name="Google Shape;281;g2ca47d63918_0_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100" y="821050"/>
            <a:ext cx="5245808" cy="423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ca47d63918_0_2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Análise de Dados e Conclusão</a:t>
            </a:r>
            <a:endParaRPr b="1" sz="3466"/>
          </a:p>
        </p:txBody>
      </p:sp>
      <p:sp>
        <p:nvSpPr>
          <p:cNvPr id="287" name="Google Shape;287;g2ca47d63918_0_270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 sz="1600"/>
              <a:t>Antes de começar, a</a:t>
            </a:r>
            <a:r>
              <a:rPr lang="pt-BR" sz="1600"/>
              <a:t>lgumas observações precisam ser feitas:</a:t>
            </a:r>
            <a:endParaRPr sz="16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pt-BR" sz="1600"/>
              <a:t>Caso haja a diminuição da tolerância de FN, a quantidade de FP aumenta, trazendo a possível  detecção em glóbulos brancos.</a:t>
            </a:r>
            <a:endParaRPr sz="16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pt-BR" sz="1600"/>
              <a:t>Na </a:t>
            </a:r>
            <a:r>
              <a:rPr b="1" lang="pt-BR" sz="1600"/>
              <a:t>contagem manual</a:t>
            </a:r>
            <a:r>
              <a:rPr lang="pt-BR" sz="1600"/>
              <a:t>, evitamos contar hemácias que não apareciam pelo menos </a:t>
            </a:r>
            <a:r>
              <a:rPr b="1" lang="pt-BR" sz="1600"/>
              <a:t>20%</a:t>
            </a:r>
            <a:r>
              <a:rPr lang="pt-BR" sz="1600"/>
              <a:t> na imagem, pois não há uma certeza de que sejam hemácias.</a:t>
            </a:r>
            <a:endParaRPr sz="16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pt-BR" sz="1600"/>
              <a:t>Optamos pela contagem somente das hemácias evitando leucócitos, claro que tiveram alguns resultados que foi contabilizado um círculo em alguma cavidade de algum leucócito (falso positivo).</a:t>
            </a:r>
            <a:endParaRPr sz="16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88" name="Google Shape;288;g2ca47d63918_0_2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ca47d63918_0_2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Análise de Dados e Conclusão</a:t>
            </a:r>
            <a:endParaRPr b="1" sz="3466"/>
          </a:p>
        </p:txBody>
      </p:sp>
      <p:sp>
        <p:nvSpPr>
          <p:cNvPr id="294" name="Google Shape;294;g2ca47d63918_0_277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 sz="1600"/>
              <a:t>Algumas métricas para medir a precisão:</a:t>
            </a:r>
            <a:endParaRPr sz="16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pt-BR" sz="1600"/>
              <a:t>taxaFN(FN, VP) </a:t>
            </a:r>
            <a:r>
              <a:rPr lang="pt-BR" sz="1600"/>
              <a:t>: Calcula a taxa de </a:t>
            </a:r>
            <a:r>
              <a:rPr i="1" lang="pt-BR" sz="1600"/>
              <a:t>Falsos Negativos (FN)</a:t>
            </a:r>
            <a:r>
              <a:rPr lang="pt-BR" sz="1600"/>
              <a:t> em porcentagem. </a:t>
            </a:r>
            <a:endParaRPr sz="16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600"/>
              <a:t>(FN / (FN + VP))</a:t>
            </a:r>
            <a:endParaRPr i="1" sz="16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pt-BR" sz="1600"/>
              <a:t>taxaVP(VP, FN)</a:t>
            </a:r>
            <a:r>
              <a:rPr lang="pt-BR" sz="1600"/>
              <a:t>: Calcula a taxa de </a:t>
            </a:r>
            <a:r>
              <a:rPr i="1" lang="pt-BR" sz="1600"/>
              <a:t>Verdadeiros Positivos (VP)</a:t>
            </a:r>
            <a:r>
              <a:rPr lang="pt-BR" sz="1600"/>
              <a:t> em porcentagem. ou recall </a:t>
            </a:r>
            <a:r>
              <a:rPr i="1" lang="pt-BR" sz="1600"/>
              <a:t>VP / (VP + FN)</a:t>
            </a:r>
            <a:endParaRPr i="1" sz="16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pt-BR" sz="1600"/>
              <a:t>precisao(VP, FP)</a:t>
            </a:r>
            <a:r>
              <a:rPr lang="pt-BR" sz="1600"/>
              <a:t>: Calcula a </a:t>
            </a:r>
            <a:r>
              <a:rPr i="1" lang="pt-BR" sz="1600"/>
              <a:t>precisão</a:t>
            </a:r>
            <a:r>
              <a:rPr lang="pt-BR" sz="1600"/>
              <a:t> do modelo, basicamente é o quanto o modelo acerta o que é hemácia de fato, quanto mais próximo de 1 melhor.  </a:t>
            </a:r>
            <a:r>
              <a:rPr i="1" lang="pt-BR" sz="1600"/>
              <a:t>VP/ (VP + FP)</a:t>
            </a:r>
            <a:endParaRPr i="1" sz="16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pt-BR" sz="1600"/>
              <a:t>F1Score(precisao, recall)</a:t>
            </a:r>
            <a:r>
              <a:rPr lang="pt-BR" sz="1600"/>
              <a:t>: média harmônica da precisão e da revocação. Ela fornece uma única medida que combina precisão e recall em um único número. O F1 Score varia de 0 a 1, onde 1 indica um modelo perfeito e 0 indica o pior desempenho possível. </a:t>
            </a:r>
            <a:r>
              <a:rPr i="1" lang="pt-BR" sz="1600"/>
              <a:t>2 * ((precisao * taxaVP) / (precisao + taxaVP))</a:t>
            </a:r>
            <a:endParaRPr i="1" sz="16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95" name="Google Shape;295;g2ca47d63918_0_2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ca47d63918_0_2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Análise de Dados e Conclusão</a:t>
            </a:r>
            <a:endParaRPr b="1" sz="3466"/>
          </a:p>
        </p:txBody>
      </p:sp>
      <p:sp>
        <p:nvSpPr>
          <p:cNvPr id="301" name="Google Shape;301;g2ca47d63918_0_284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A seguir, a definição das funções para cálculo das métricas:</a:t>
            </a:r>
            <a:endParaRPr sz="1600"/>
          </a:p>
        </p:txBody>
      </p:sp>
      <p:sp>
        <p:nvSpPr>
          <p:cNvPr id="302" name="Google Shape;302;g2ca47d63918_0_2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03" name="Google Shape;303;g2ca47d63918_0_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950" y="1743288"/>
            <a:ext cx="4610100" cy="27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ca47d63918_0_2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Análise de Dados e Conclusão</a:t>
            </a:r>
            <a:endParaRPr b="1" sz="3466"/>
          </a:p>
        </p:txBody>
      </p:sp>
      <p:sp>
        <p:nvSpPr>
          <p:cNvPr id="309" name="Google Shape;309;g2ca47d63918_0_291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Após a execução dos cálculos das taxas, o resultado obtido foi resumido em uma tabela, que é apresentada adiante:</a:t>
            </a:r>
            <a:endParaRPr sz="16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/>
              <a:t>Tabela 1 - Detalhamento das Métricas</a:t>
            </a:r>
            <a:endParaRPr sz="13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10" name="Google Shape;310;g2ca47d63918_0_2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aphicFrame>
        <p:nvGraphicFramePr>
          <p:cNvPr id="311" name="Google Shape;311;g2ca47d63918_0_291"/>
          <p:cNvGraphicFramePr/>
          <p:nvPr/>
        </p:nvGraphicFramePr>
        <p:xfrm>
          <a:off x="871538" y="2205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{B2584B4C-BBF8-431D-AAA9-3D7A0D720A09}</a:tableStyleId>
              </a:tblPr>
              <a:tblGrid>
                <a:gridCol w="1504950"/>
                <a:gridCol w="266700"/>
                <a:gridCol w="266700"/>
                <a:gridCol w="266700"/>
                <a:gridCol w="1123950"/>
                <a:gridCol w="1114425"/>
                <a:gridCol w="952500"/>
                <a:gridCol w="952500"/>
                <a:gridCol w="952500"/>
              </a:tblGrid>
              <a:tr h="390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Imagem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FN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FP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VP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Qtd existente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Taxa VP/Recall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Taxa FN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Precisão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200"/>
                        <a:t>F1 Score</a:t>
                      </a:r>
                      <a:endParaRPr b="1" sz="12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BloodImage_00339.jpg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28</a:t>
                      </a:r>
                      <a:endParaRPr sz="10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75,00%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25,00%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0,91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0,823529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BloodImage_00364.jpg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22</a:t>
                      </a:r>
                      <a:endParaRPr sz="10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59,09%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40,91%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1,00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0,742857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BloodImage_00343.jpg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22</a:t>
                      </a:r>
                      <a:endParaRPr sz="10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72,73%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27,27%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0,94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0,820513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BloodImage_00396.jpg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27</a:t>
                      </a:r>
                      <a:endParaRPr sz="10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70,37%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29,63%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0,90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0,791667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BloodImage_00351.jpg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24</a:t>
                      </a:r>
                      <a:endParaRPr sz="10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62,50%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37,50%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0,88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0,731707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BloodImage_00408.jpg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23</a:t>
                      </a:r>
                      <a:endParaRPr sz="1000"/>
                    </a:p>
                  </a:txBody>
                  <a:tcPr marT="19050" marB="19050" marR="28575" marL="2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62,87%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39,13%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0,93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0,736842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ca47d63918_0_3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Análise de Dados e Conclusão</a:t>
            </a:r>
            <a:endParaRPr b="1" sz="3466"/>
          </a:p>
        </p:txBody>
      </p:sp>
      <p:sp>
        <p:nvSpPr>
          <p:cNvPr id="317" name="Google Shape;317;g2ca47d63918_0_3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graphicFrame>
        <p:nvGraphicFramePr>
          <p:cNvPr id="318" name="Google Shape;318;g2ca47d63918_0_307"/>
          <p:cNvGraphicFramePr/>
          <p:nvPr/>
        </p:nvGraphicFramePr>
        <p:xfrm>
          <a:off x="721850" y="16256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{B2584B4C-BBF8-431D-AAA9-3D7A0D720A09}</a:tableStyleId>
              </a:tblPr>
              <a:tblGrid>
                <a:gridCol w="1421000"/>
                <a:gridCol w="1421000"/>
              </a:tblGrid>
              <a:tr h="32590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/>
                        <a:t>Média de cada coluna</a:t>
                      </a:r>
                      <a:endParaRPr b="1" sz="16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 hMerge="1"/>
              </a:tr>
              <a:tr h="27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500"/>
                        <a:t>FN</a:t>
                      </a:r>
                      <a:endParaRPr b="1"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/>
                        <a:t>8,000000</a:t>
                      </a:r>
                      <a:endParaRPr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500"/>
                        <a:t>FP</a:t>
                      </a:r>
                      <a:endParaRPr b="1"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/>
                        <a:t>1,333333</a:t>
                      </a:r>
                      <a:endParaRPr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500"/>
                        <a:t>VP</a:t>
                      </a:r>
                      <a:endParaRPr b="1"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/>
                        <a:t>16,333333</a:t>
                      </a:r>
                      <a:endParaRPr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500"/>
                        <a:t>Qtd existente</a:t>
                      </a:r>
                      <a:endParaRPr b="1"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/>
                        <a:t>24,333333</a:t>
                      </a:r>
                      <a:endParaRPr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8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500"/>
                        <a:t>Taxa VP/Recall</a:t>
                      </a:r>
                      <a:endParaRPr b="1"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/>
                        <a:t>0,667600</a:t>
                      </a:r>
                      <a:endParaRPr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500"/>
                        <a:t>Taxa FN</a:t>
                      </a:r>
                      <a:endParaRPr b="1"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/>
                        <a:t>0,332400</a:t>
                      </a:r>
                      <a:endParaRPr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500"/>
                        <a:t>Precisão</a:t>
                      </a:r>
                      <a:endParaRPr b="1"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/>
                        <a:t>0,926667</a:t>
                      </a:r>
                      <a:endParaRPr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5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500"/>
                        <a:t>F1 Score</a:t>
                      </a:r>
                      <a:endParaRPr b="1"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/>
                        <a:t>0,774519</a:t>
                      </a:r>
                      <a:endParaRPr sz="15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9" name="Google Shape;319;g2ca47d63918_0_307"/>
          <p:cNvSpPr txBox="1"/>
          <p:nvPr/>
        </p:nvSpPr>
        <p:spPr>
          <a:xfrm>
            <a:off x="4110250" y="1138850"/>
            <a:ext cx="43623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</a:rPr>
              <a:t>Na Tabela 2 está a </a:t>
            </a:r>
            <a:r>
              <a:rPr b="1" i="1" lang="pt-BR" sz="1600">
                <a:solidFill>
                  <a:schemeClr val="dk2"/>
                </a:solidFill>
              </a:rPr>
              <a:t>média </a:t>
            </a:r>
            <a:r>
              <a:rPr lang="pt-BR" sz="1600">
                <a:solidFill>
                  <a:schemeClr val="dk2"/>
                </a:solidFill>
              </a:rPr>
              <a:t>de cada coluna da Tabela 1. Vamos nos atentar a dois dados principalmente: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b="1" i="1" lang="pt-BR" sz="1600">
                <a:solidFill>
                  <a:schemeClr val="dk2"/>
                </a:solidFill>
              </a:rPr>
              <a:t>Precisão de 93%</a:t>
            </a:r>
            <a:r>
              <a:rPr lang="pt-BR" sz="1600">
                <a:solidFill>
                  <a:schemeClr val="dk2"/>
                </a:solidFill>
              </a:rPr>
              <a:t>, que indica que podemos confiar 0.93 que o que nossa solução está identificado são realmente hemácias 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-"/>
            </a:pPr>
            <a:r>
              <a:rPr b="1" i="1" lang="pt-BR" sz="1600">
                <a:solidFill>
                  <a:schemeClr val="dk2"/>
                </a:solidFill>
              </a:rPr>
              <a:t>F1 Score de 77%</a:t>
            </a:r>
            <a:r>
              <a:rPr lang="pt-BR" sz="1600">
                <a:solidFill>
                  <a:schemeClr val="dk2"/>
                </a:solidFill>
              </a:rPr>
              <a:t>, sugere que o modelo de detecção está alcançando um bom equilíbrio entre precisão e recall na identificação de hemácias nas imagens analisadas. 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320" name="Google Shape;320;g2ca47d63918_0_307"/>
          <p:cNvSpPr txBox="1"/>
          <p:nvPr/>
        </p:nvSpPr>
        <p:spPr>
          <a:xfrm>
            <a:off x="455200" y="1232050"/>
            <a:ext cx="3375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</a:rPr>
              <a:t>Tabela 2 - Médias da Tabela 1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ca47d63918_0_3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Análise de Dados e Conclusão</a:t>
            </a:r>
            <a:endParaRPr b="1" sz="3466"/>
          </a:p>
        </p:txBody>
      </p:sp>
      <p:sp>
        <p:nvSpPr>
          <p:cNvPr id="326" name="Google Shape;326;g2ca47d63918_0_330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Observações Finais: </a:t>
            </a:r>
            <a:endParaRPr b="1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Obtivemos resultados </a:t>
            </a:r>
            <a:r>
              <a:rPr b="1" lang="pt-BR"/>
              <a:t>satisfatórios</a:t>
            </a:r>
            <a:r>
              <a:rPr lang="pt-BR"/>
              <a:t>, com uma margem de desempenho médio de </a:t>
            </a:r>
            <a:r>
              <a:rPr b="1" lang="pt-BR"/>
              <a:t>70% F1 Score</a:t>
            </a:r>
            <a:r>
              <a:rPr lang="pt-BR"/>
              <a:t> e uma </a:t>
            </a:r>
            <a:r>
              <a:rPr b="1" lang="pt-BR"/>
              <a:t>precisão de 90%</a:t>
            </a:r>
            <a:r>
              <a:rPr lang="pt-BR"/>
              <a:t> com as técnicas aprendidas na matéria de Processamento de Imagens.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Outro ponto é na questão da </a:t>
            </a:r>
            <a:r>
              <a:rPr b="1" lang="pt-BR"/>
              <a:t>limitação </a:t>
            </a:r>
            <a:r>
              <a:rPr lang="pt-BR"/>
              <a:t>dos métodos empregados. Pois, mesmo trazendo bons resultados, uma abordagem com Aprendizado de Máquina provavelmente traria resultados mais expressivos.</a:t>
            </a:r>
            <a:endParaRPr/>
          </a:p>
        </p:txBody>
      </p:sp>
      <p:sp>
        <p:nvSpPr>
          <p:cNvPr id="327" name="Google Shape;327;g2ca47d63918_0_3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ca58d4f4d9_0_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44593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Referências</a:t>
            </a:r>
            <a:endParaRPr b="1" sz="3466"/>
          </a:p>
        </p:txBody>
      </p:sp>
      <p:sp>
        <p:nvSpPr>
          <p:cNvPr id="333" name="Google Shape;333;g2ca58d4f4d9_0_69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 u="sng">
                <a:solidFill>
                  <a:schemeClr val="hlink"/>
                </a:solidFill>
                <a:hlinkClick r:id="rId3"/>
              </a:rPr>
              <a:t>https://docs.opencv.org/3.4/dd/d1a/group__imgproc__feature.html#ga47849c3be0d0406ad3ca45db65a25d2d</a:t>
            </a:r>
            <a:r>
              <a:rPr lang="pt-BR" sz="1500"/>
              <a:t> (Método HoughCircles)</a:t>
            </a:r>
            <a:endParaRPr sz="15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Gonzalez, R. and Woods, R. Digital Image Processing. Prentice Hall, 3nd. Edition, 2010.</a:t>
            </a:r>
            <a:endParaRPr sz="15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Pedrini, H. and Schwartz, W.R. Análise de Imagens Digitais: Princípios, Algoritmos e Aplicações. Thomson, 2007.</a:t>
            </a:r>
            <a:endParaRPr sz="15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 u="sng">
                <a:solidFill>
                  <a:schemeClr val="hlink"/>
                </a:solidFill>
                <a:hlinkClick r:id="rId4"/>
              </a:rPr>
              <a:t>https://docs.opencv.org/4.x/df/d9d/tutorial_py_colorspaces.html</a:t>
            </a:r>
            <a:r>
              <a:rPr lang="pt-BR" sz="1500"/>
              <a:t> (Método HSV)</a:t>
            </a:r>
            <a:endParaRPr sz="15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pt-BR" sz="1500"/>
              <a:t>Rodrigues, Vitor Borba. "Métricas de Avaliação: Acurácia, Precisão, Recall - Quais as Diferenças?" Medium, 2019, </a:t>
            </a:r>
            <a:r>
              <a:rPr lang="pt-BR" sz="1500" u="sng">
                <a:solidFill>
                  <a:schemeClr val="hlink"/>
                </a:solidFill>
                <a:hlinkClick r:id="rId5"/>
              </a:rPr>
              <a:t>https://vitorborbarodrigues.medium.com/m%C3%A9tricas-de-avalia%C3%A7%C3%A3o-acur%C3%A1cia-precis%C3%A3o-recall-quais-as-diferen%C3%A7as-c8f05e0a513c</a:t>
            </a:r>
            <a:r>
              <a:rPr lang="pt-BR" sz="1500"/>
              <a:t>.</a:t>
            </a:r>
            <a:endParaRPr sz="15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334" name="Google Shape;334;g2ca58d4f4d9_0_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a58d4f4d9_0_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Problemática e Objetivos</a:t>
            </a:r>
            <a:endParaRPr b="1" sz="3466"/>
          </a:p>
        </p:txBody>
      </p:sp>
      <p:sp>
        <p:nvSpPr>
          <p:cNvPr id="79" name="Google Shape;79;g2ca58d4f4d9_0_6"/>
          <p:cNvSpPr txBox="1"/>
          <p:nvPr>
            <p:ph idx="1" type="body"/>
          </p:nvPr>
        </p:nvSpPr>
        <p:spPr>
          <a:xfrm>
            <a:off x="273025" y="1164000"/>
            <a:ext cx="8520600" cy="28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pt-BR" sz="1600"/>
              <a:t>Esse processamento é efetuado a partir de </a:t>
            </a:r>
            <a:r>
              <a:rPr i="1" lang="pt-BR" sz="1600"/>
              <a:t>técnicas</a:t>
            </a:r>
            <a:r>
              <a:rPr lang="pt-BR" sz="1600"/>
              <a:t> aprendidas em sala de aula durante a grade de </a:t>
            </a:r>
            <a:r>
              <a:rPr i="1" lang="pt-BR" sz="1600"/>
              <a:t>Processamento de Imagens</a:t>
            </a:r>
            <a:r>
              <a:rPr lang="pt-BR" sz="1600"/>
              <a:t>, como </a:t>
            </a:r>
            <a:r>
              <a:rPr b="1" lang="pt-BR" sz="1600"/>
              <a:t>Equalização Histogrâmica</a:t>
            </a:r>
            <a:r>
              <a:rPr lang="pt-BR" sz="1600"/>
              <a:t>,</a:t>
            </a:r>
            <a:r>
              <a:rPr b="1" lang="pt-BR" sz="1600"/>
              <a:t> Filtros Passa-baixas (Filtro Gaussiano)</a:t>
            </a:r>
            <a:r>
              <a:rPr lang="pt-BR" sz="1600"/>
              <a:t>,</a:t>
            </a:r>
            <a:r>
              <a:rPr b="1" lang="pt-BR" sz="1600"/>
              <a:t> Morfologia Matemática Binária</a:t>
            </a:r>
            <a:r>
              <a:rPr lang="pt-BR" sz="1600"/>
              <a:t> e </a:t>
            </a:r>
            <a:r>
              <a:rPr b="1" lang="pt-BR" sz="1600"/>
              <a:t>Transformação de Hough Circular</a:t>
            </a:r>
            <a:r>
              <a:rPr lang="pt-BR" sz="1600"/>
              <a:t>. </a:t>
            </a:r>
            <a:endParaRPr sz="1600"/>
          </a:p>
          <a:p>
            <a:pPr indent="-330200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pt-BR" sz="1600"/>
              <a:t>Entretanto, durante a elaboração do projeto, a fim de um melhor resultado, utilizou-se uma técnica de limiarização e uma de extração de cores não abordada durante as aulas: a </a:t>
            </a:r>
            <a:r>
              <a:rPr b="1" lang="pt-BR" sz="1600"/>
              <a:t>Adaptive Threshold (Limiarização Adaptativa) e  Modelo HSV</a:t>
            </a:r>
            <a:r>
              <a:rPr lang="pt-BR" sz="1600"/>
              <a:t>, que serão melhores discutidos futuramente na apresentação.</a:t>
            </a:r>
            <a:endParaRPr sz="1600"/>
          </a:p>
        </p:txBody>
      </p:sp>
      <p:sp>
        <p:nvSpPr>
          <p:cNvPr id="80" name="Google Shape;80;g2ca58d4f4d9_0_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a47d63918_0_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Metodologia</a:t>
            </a:r>
            <a:endParaRPr b="1" sz="3466"/>
          </a:p>
        </p:txBody>
      </p:sp>
      <p:sp>
        <p:nvSpPr>
          <p:cNvPr id="86" name="Google Shape;86;g2ca47d63918_0_2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pt-BR" sz="2000"/>
              <a:t>Durante a elaboração do projeto, utilizou-se o seguinte </a:t>
            </a:r>
            <a:r>
              <a:rPr i="1" lang="pt-BR" sz="2000"/>
              <a:t>dataset </a:t>
            </a:r>
            <a:r>
              <a:rPr lang="pt-BR" sz="2000"/>
              <a:t>disponibilizado/recomendado pelo professor:</a:t>
            </a:r>
            <a:endParaRPr sz="2000"/>
          </a:p>
          <a:p>
            <a:pPr indent="0" lvl="0" marL="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65"/>
              <a:buNone/>
            </a:pPr>
            <a:r>
              <a:rPr lang="pt-BR" sz="2000" u="sng">
                <a:solidFill>
                  <a:schemeClr val="hlink"/>
                </a:solidFill>
                <a:hlinkClick r:id="rId3"/>
              </a:rPr>
              <a:t>https://github.com/MahmudulAlam/Complete-Blood-Cell-Count-Dataset</a:t>
            </a:r>
            <a:endParaRPr sz="2000"/>
          </a:p>
          <a:p>
            <a:pPr indent="0" lvl="0" marL="0" rtl="0" algn="just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pt-BR" sz="2000"/>
              <a:t>O </a:t>
            </a:r>
            <a:r>
              <a:rPr i="1" lang="pt-BR" sz="2000"/>
              <a:t>dataset </a:t>
            </a:r>
            <a:r>
              <a:rPr lang="pt-BR" sz="2000"/>
              <a:t>disponibiliza </a:t>
            </a:r>
            <a:r>
              <a:rPr i="1" lang="pt-BR" sz="2000"/>
              <a:t>360 imagens de hemogramas</a:t>
            </a:r>
            <a:r>
              <a:rPr lang="pt-BR" sz="2000"/>
              <a:t>.</a:t>
            </a:r>
            <a:endParaRPr sz="20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000"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 sz="2000"/>
              <a:t>Entretanto, ao longo do desenvolvimento do projeto, escolheu-se um </a:t>
            </a:r>
            <a:r>
              <a:rPr b="1" lang="pt-BR" sz="2000"/>
              <a:t>espaço amostral</a:t>
            </a:r>
            <a:r>
              <a:rPr lang="pt-BR" sz="2000"/>
              <a:t> de </a:t>
            </a:r>
            <a:r>
              <a:rPr b="1" i="1" lang="pt-BR" sz="2000"/>
              <a:t>6 imagens</a:t>
            </a:r>
            <a:r>
              <a:rPr i="1" lang="pt-BR" sz="2000"/>
              <a:t> </a:t>
            </a:r>
            <a:r>
              <a:rPr lang="pt-BR" sz="2000"/>
              <a:t>do </a:t>
            </a:r>
            <a:r>
              <a:rPr i="1" lang="pt-BR" sz="2000"/>
              <a:t>dataset</a:t>
            </a:r>
            <a:r>
              <a:rPr lang="pt-BR" sz="2000"/>
              <a:t> e inferiu-se conclusões em relação à </a:t>
            </a:r>
            <a:r>
              <a:rPr b="1" lang="pt-BR" sz="2000"/>
              <a:t>precisão das técnicas</a:t>
            </a:r>
            <a:r>
              <a:rPr lang="pt-BR" sz="2000"/>
              <a:t> utilizadas para o processamento dessas imagens.</a:t>
            </a:r>
            <a:endParaRPr sz="2000"/>
          </a:p>
        </p:txBody>
      </p:sp>
      <p:sp>
        <p:nvSpPr>
          <p:cNvPr id="87" name="Google Shape;87;g2ca47d63918_0_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a47d63918_0_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Desenvolvimento</a:t>
            </a:r>
            <a:endParaRPr b="1" sz="3466"/>
          </a:p>
        </p:txBody>
      </p:sp>
      <p:sp>
        <p:nvSpPr>
          <p:cNvPr id="93" name="Google Shape;93;g2ca47d63918_0_11"/>
          <p:cNvSpPr txBox="1"/>
          <p:nvPr>
            <p:ph idx="1" type="body"/>
          </p:nvPr>
        </p:nvSpPr>
        <p:spPr>
          <a:xfrm>
            <a:off x="311700" y="1152475"/>
            <a:ext cx="8520600" cy="3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/>
              <a:t>O seguinte </a:t>
            </a:r>
            <a:r>
              <a:rPr b="1" lang="pt-BR"/>
              <a:t>fluxograma </a:t>
            </a:r>
            <a:r>
              <a:rPr lang="pt-BR"/>
              <a:t>resume o processo de desenvolvimento do processamento das imagens dos hemogramas para a detecção das </a:t>
            </a:r>
            <a:r>
              <a:rPr lang="pt-BR"/>
              <a:t>hemácias</a:t>
            </a:r>
            <a:endParaRPr/>
          </a:p>
        </p:txBody>
      </p:sp>
      <p:sp>
        <p:nvSpPr>
          <p:cNvPr id="94" name="Google Shape;94;g2ca47d63918_0_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5" name="Google Shape;95;g2ca47d63918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50" y="2273175"/>
            <a:ext cx="8484823" cy="218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ca47d63918_0_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44593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Extração Leucócitos (Isolar Hemácias - HSV)</a:t>
            </a:r>
            <a:endParaRPr b="1" sz="3466"/>
          </a:p>
        </p:txBody>
      </p:sp>
      <p:sp>
        <p:nvSpPr>
          <p:cNvPr id="101" name="Google Shape;101;g2ca47d63918_0_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2" name="Google Shape;102;g2ca47d63918_0_41"/>
          <p:cNvSpPr txBox="1"/>
          <p:nvPr>
            <p:ph idx="1" type="body"/>
          </p:nvPr>
        </p:nvSpPr>
        <p:spPr>
          <a:xfrm>
            <a:off x="239425" y="1017725"/>
            <a:ext cx="8592900" cy="36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/>
              <a:t> </a:t>
            </a:r>
            <a:r>
              <a:rPr lang="pt-BR"/>
              <a:t>Seguindo</a:t>
            </a:r>
            <a:r>
              <a:rPr lang="pt-BR"/>
              <a:t> a sugestão do professor, exploramos os </a:t>
            </a:r>
            <a:r>
              <a:rPr b="1" lang="pt-BR"/>
              <a:t>canais HSV</a:t>
            </a:r>
            <a:r>
              <a:rPr lang="pt-BR"/>
              <a:t> e nos concentramos especialmente no </a:t>
            </a:r>
            <a:r>
              <a:rPr b="1" lang="pt-BR"/>
              <a:t>canal H</a:t>
            </a:r>
            <a:r>
              <a:rPr lang="pt-BR"/>
              <a:t>, que define </a:t>
            </a:r>
            <a:r>
              <a:rPr b="1" lang="pt-BR"/>
              <a:t>a cor principal de um pixel</a:t>
            </a:r>
            <a:r>
              <a:rPr lang="pt-BR"/>
              <a:t>. 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/>
              <a:t> A ideia central aqui é encontrar o “</a:t>
            </a:r>
            <a:r>
              <a:rPr i="1" lang="pt-BR"/>
              <a:t>intervalo HSV”</a:t>
            </a:r>
            <a:r>
              <a:rPr lang="pt-BR"/>
              <a:t> que corresponde aos Leucócitos presentes nas imagens e, a partir disso, formar uma máscara que será usada para excluir os Leucócitos. Para isso alguns passos foram feitos: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Passo 1: Encontrar os valores Máximos de HSV;</a:t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Passo 2: De forma manual, encontrar o intervalo de H1 e H2 que </a:t>
            </a:r>
            <a:r>
              <a:rPr lang="pt-BR" sz="1600"/>
              <a:t>pertence</a:t>
            </a:r>
            <a:r>
              <a:rPr lang="pt-BR" sz="1600"/>
              <a:t> ao leucócito.</a:t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Passo 3: Criar uma máscara/imagem baseada no hsv (arredondado para a dezena de cima mais próxima) da imagem a somente com valores do intervalo do passo 2.</a:t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Passo 4: Fazer a Limpeza da imagem aplicando o fechamento e depois a abertura</a:t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Passo 5: </a:t>
            </a:r>
            <a:r>
              <a:rPr lang="pt-BR" sz="1600"/>
              <a:t>Gerar</a:t>
            </a:r>
            <a:r>
              <a:rPr lang="pt-BR" sz="1600"/>
              <a:t> o conjunto complementar da máscara filtrada (Obtendo tudo menos os intervalo HSV que contém os leucócitos)</a:t>
            </a:r>
            <a:endParaRPr sz="1600"/>
          </a:p>
          <a:p>
            <a:pPr indent="-330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Passo 6:  Fazer a </a:t>
            </a:r>
            <a:r>
              <a:rPr lang="pt-BR" sz="1600"/>
              <a:t>interseção</a:t>
            </a:r>
            <a:r>
              <a:rPr lang="pt-BR" sz="1600"/>
              <a:t> da máscara com a imagem Gerando uma nova imagem somente com hemácias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ca58d4f4d9_0_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08" name="Google Shape;108;g2ca58d4f4d9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7725" y="210700"/>
            <a:ext cx="6356651" cy="472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a47d63918_0_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466">
                <a:solidFill>
                  <a:schemeClr val="dk2"/>
                </a:solidFill>
              </a:rPr>
              <a:t>Extração Leucócitos (Isolar Hemácias - HSV)</a:t>
            </a:r>
            <a:endParaRPr b="1" sz="3466"/>
          </a:p>
        </p:txBody>
      </p:sp>
      <p:sp>
        <p:nvSpPr>
          <p:cNvPr id="114" name="Google Shape;114;g2ca47d63918_0_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5" name="Google Shape;115;g2ca47d63918_0_66"/>
          <p:cNvSpPr txBox="1"/>
          <p:nvPr>
            <p:ph idx="1" type="body"/>
          </p:nvPr>
        </p:nvSpPr>
        <p:spPr>
          <a:xfrm>
            <a:off x="311700" y="1152475"/>
            <a:ext cx="8520600" cy="13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t-BR"/>
              <a:t>As definições das funções:</a:t>
            </a:r>
            <a:endParaRPr/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-3111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300"/>
              <a:t>A função </a:t>
            </a:r>
            <a:r>
              <a:rPr b="1" i="1" lang="pt-BR" sz="1300"/>
              <a:t>manual_inRange()</a:t>
            </a:r>
            <a:r>
              <a:rPr lang="pt-BR" sz="1300"/>
              <a:t> gera uma máscara somente com os leucócitos</a:t>
            </a:r>
            <a:endParaRPr sz="1300"/>
          </a:p>
          <a:p>
            <a:pPr indent="-31115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300"/>
              <a:t>A função </a:t>
            </a:r>
            <a:r>
              <a:rPr b="1" i="1" lang="pt-BR" sz="1300"/>
              <a:t>manual_bitwise_and()</a:t>
            </a:r>
            <a:r>
              <a:rPr lang="pt-BR" sz="1300"/>
              <a:t> é responsável por aplicar a interseção da imagem de entrada com o complemento da máscara de leucócitos (Somente hemácias) se o parâmetro negacao=True</a:t>
            </a:r>
            <a:endParaRPr sz="1200"/>
          </a:p>
        </p:txBody>
      </p:sp>
      <p:pic>
        <p:nvPicPr>
          <p:cNvPr id="116" name="Google Shape;116;g2ca47d63918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450" y="2630987"/>
            <a:ext cx="4142351" cy="141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2ca47d63918_0_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275" y="2506075"/>
            <a:ext cx="4300751" cy="166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